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35661600" cy="4114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B08A"/>
    <a:srgbClr val="FD9086"/>
    <a:srgbClr val="824474"/>
    <a:srgbClr val="819FE4"/>
    <a:srgbClr val="FA7C00"/>
    <a:srgbClr val="391362"/>
    <a:srgbClr val="E69F00"/>
    <a:srgbClr val="999999"/>
    <a:srgbClr val="56B4EA"/>
    <a:srgbClr val="FFD2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2"/>
    <p:restoredTop sz="97744"/>
  </p:normalViewPr>
  <p:slideViewPr>
    <p:cSldViewPr snapToGrid="0" snapToObjects="1">
      <p:cViewPr>
        <p:scale>
          <a:sx n="31" d="100"/>
          <a:sy n="31" d="100"/>
        </p:scale>
        <p:origin x="1944" y="-2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4620" y="6734178"/>
            <a:ext cx="30312360" cy="14325600"/>
          </a:xfrm>
        </p:spPr>
        <p:txBody>
          <a:bodyPr anchor="b"/>
          <a:lstStyle>
            <a:lvl1pPr algn="ctr">
              <a:defRPr sz="2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57700" y="21612228"/>
            <a:ext cx="26746200" cy="9934572"/>
          </a:xfrm>
        </p:spPr>
        <p:txBody>
          <a:bodyPr/>
          <a:lstStyle>
            <a:lvl1pPr marL="0" indent="0" algn="ctr">
              <a:buNone/>
              <a:defRPr sz="9360"/>
            </a:lvl1pPr>
            <a:lvl2pPr marL="1783080" indent="0" algn="ctr">
              <a:buNone/>
              <a:defRPr sz="7800"/>
            </a:lvl2pPr>
            <a:lvl3pPr marL="3566160" indent="0" algn="ctr">
              <a:buNone/>
              <a:defRPr sz="7020"/>
            </a:lvl3pPr>
            <a:lvl4pPr marL="5349240" indent="0" algn="ctr">
              <a:buNone/>
              <a:defRPr sz="6240"/>
            </a:lvl4pPr>
            <a:lvl5pPr marL="7132320" indent="0" algn="ctr">
              <a:buNone/>
              <a:defRPr sz="6240"/>
            </a:lvl5pPr>
            <a:lvl6pPr marL="8915400" indent="0" algn="ctr">
              <a:buNone/>
              <a:defRPr sz="6240"/>
            </a:lvl6pPr>
            <a:lvl7pPr marL="10698480" indent="0" algn="ctr">
              <a:buNone/>
              <a:defRPr sz="6240"/>
            </a:lvl7pPr>
            <a:lvl8pPr marL="12481560" indent="0" algn="ctr">
              <a:buNone/>
              <a:defRPr sz="6240"/>
            </a:lvl8pPr>
            <a:lvl9pPr marL="14264640" indent="0" algn="ctr">
              <a:buNone/>
              <a:defRPr sz="6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72FE-7B51-DD4E-A3DD-1C6E2D453E91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6975-A159-064C-9B3F-2E65342D9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79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72FE-7B51-DD4E-A3DD-1C6E2D453E91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6975-A159-064C-9B3F-2E65342D9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98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520334" y="2190750"/>
            <a:ext cx="7689533" cy="348710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51737" y="2190750"/>
            <a:ext cx="22622828" cy="348710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72FE-7B51-DD4E-A3DD-1C6E2D453E91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6975-A159-064C-9B3F-2E65342D9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0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72FE-7B51-DD4E-A3DD-1C6E2D453E91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6975-A159-064C-9B3F-2E65342D9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66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163" y="10258437"/>
            <a:ext cx="30758130" cy="17116422"/>
          </a:xfrm>
        </p:spPr>
        <p:txBody>
          <a:bodyPr anchor="b"/>
          <a:lstStyle>
            <a:lvl1pPr>
              <a:defRPr sz="2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3163" y="27536787"/>
            <a:ext cx="30758130" cy="9001122"/>
          </a:xfrm>
        </p:spPr>
        <p:txBody>
          <a:bodyPr/>
          <a:lstStyle>
            <a:lvl1pPr marL="0" indent="0">
              <a:buNone/>
              <a:defRPr sz="9360">
                <a:solidFill>
                  <a:schemeClr val="tx1"/>
                </a:solidFill>
              </a:defRPr>
            </a:lvl1pPr>
            <a:lvl2pPr marL="1783080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2pPr>
            <a:lvl3pPr marL="3566160" indent="0">
              <a:buNone/>
              <a:defRPr sz="7020">
                <a:solidFill>
                  <a:schemeClr val="tx1">
                    <a:tint val="75000"/>
                  </a:schemeClr>
                </a:solidFill>
              </a:defRPr>
            </a:lvl3pPr>
            <a:lvl4pPr marL="5349240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4pPr>
            <a:lvl5pPr marL="7132320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5pPr>
            <a:lvl6pPr marL="8915400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6pPr>
            <a:lvl7pPr marL="10698480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7pPr>
            <a:lvl8pPr marL="12481560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8pPr>
            <a:lvl9pPr marL="14264640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72FE-7B51-DD4E-A3DD-1C6E2D453E91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6975-A159-064C-9B3F-2E65342D9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46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51735" y="10953750"/>
            <a:ext cx="15156180" cy="2610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53685" y="10953750"/>
            <a:ext cx="15156180" cy="2610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72FE-7B51-DD4E-A3DD-1C6E2D453E91}" type="datetimeFigureOut">
              <a:rPr lang="en-US" smtClean="0"/>
              <a:t>6/1/22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6975-A159-064C-9B3F-2E65342D9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47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380" y="2190759"/>
            <a:ext cx="30758130" cy="795337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384" y="10086978"/>
            <a:ext cx="15086526" cy="4943472"/>
          </a:xfrm>
        </p:spPr>
        <p:txBody>
          <a:bodyPr anchor="b"/>
          <a:lstStyle>
            <a:lvl1pPr marL="0" indent="0">
              <a:buNone/>
              <a:defRPr sz="9360" b="1"/>
            </a:lvl1pPr>
            <a:lvl2pPr marL="1783080" indent="0">
              <a:buNone/>
              <a:defRPr sz="7800" b="1"/>
            </a:lvl2pPr>
            <a:lvl3pPr marL="3566160" indent="0">
              <a:buNone/>
              <a:defRPr sz="7020" b="1"/>
            </a:lvl3pPr>
            <a:lvl4pPr marL="5349240" indent="0">
              <a:buNone/>
              <a:defRPr sz="6240" b="1"/>
            </a:lvl4pPr>
            <a:lvl5pPr marL="7132320" indent="0">
              <a:buNone/>
              <a:defRPr sz="6240" b="1"/>
            </a:lvl5pPr>
            <a:lvl6pPr marL="8915400" indent="0">
              <a:buNone/>
              <a:defRPr sz="6240" b="1"/>
            </a:lvl6pPr>
            <a:lvl7pPr marL="10698480" indent="0">
              <a:buNone/>
              <a:defRPr sz="6240" b="1"/>
            </a:lvl7pPr>
            <a:lvl8pPr marL="12481560" indent="0">
              <a:buNone/>
              <a:defRPr sz="6240" b="1"/>
            </a:lvl8pPr>
            <a:lvl9pPr marL="14264640" indent="0">
              <a:buNone/>
              <a:defRPr sz="6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56384" y="15030450"/>
            <a:ext cx="15086526" cy="221075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053687" y="10086978"/>
            <a:ext cx="15160825" cy="4943472"/>
          </a:xfrm>
        </p:spPr>
        <p:txBody>
          <a:bodyPr anchor="b"/>
          <a:lstStyle>
            <a:lvl1pPr marL="0" indent="0">
              <a:buNone/>
              <a:defRPr sz="9360" b="1"/>
            </a:lvl1pPr>
            <a:lvl2pPr marL="1783080" indent="0">
              <a:buNone/>
              <a:defRPr sz="7800" b="1"/>
            </a:lvl2pPr>
            <a:lvl3pPr marL="3566160" indent="0">
              <a:buNone/>
              <a:defRPr sz="7020" b="1"/>
            </a:lvl3pPr>
            <a:lvl4pPr marL="5349240" indent="0">
              <a:buNone/>
              <a:defRPr sz="6240" b="1"/>
            </a:lvl4pPr>
            <a:lvl5pPr marL="7132320" indent="0">
              <a:buNone/>
              <a:defRPr sz="6240" b="1"/>
            </a:lvl5pPr>
            <a:lvl6pPr marL="8915400" indent="0">
              <a:buNone/>
              <a:defRPr sz="6240" b="1"/>
            </a:lvl6pPr>
            <a:lvl7pPr marL="10698480" indent="0">
              <a:buNone/>
              <a:defRPr sz="6240" b="1"/>
            </a:lvl7pPr>
            <a:lvl8pPr marL="12481560" indent="0">
              <a:buNone/>
              <a:defRPr sz="6240" b="1"/>
            </a:lvl8pPr>
            <a:lvl9pPr marL="14264640" indent="0">
              <a:buNone/>
              <a:defRPr sz="6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053687" y="15030450"/>
            <a:ext cx="15160825" cy="221075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72FE-7B51-DD4E-A3DD-1C6E2D453E91}" type="datetimeFigureOut">
              <a:rPr lang="en-US" smtClean="0"/>
              <a:t>6/1/22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6975-A159-064C-9B3F-2E65342D9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71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72FE-7B51-DD4E-A3DD-1C6E2D453E91}" type="datetimeFigureOut">
              <a:rPr lang="en-US" smtClean="0"/>
              <a:t>6/1/22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6975-A159-064C-9B3F-2E65342D9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15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72FE-7B51-DD4E-A3DD-1C6E2D453E91}" type="datetimeFigureOut">
              <a:rPr lang="en-US" smtClean="0"/>
              <a:t>6/1/22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6975-A159-064C-9B3F-2E65342D9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73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380" y="2743200"/>
            <a:ext cx="11501794" cy="9601200"/>
          </a:xfrm>
        </p:spPr>
        <p:txBody>
          <a:bodyPr anchor="b"/>
          <a:lstStyle>
            <a:lvl1pPr>
              <a:defRPr sz="12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60825" y="5924559"/>
            <a:ext cx="18053685" cy="29241750"/>
          </a:xfrm>
        </p:spPr>
        <p:txBody>
          <a:bodyPr/>
          <a:lstStyle>
            <a:lvl1pPr>
              <a:defRPr sz="12480"/>
            </a:lvl1pPr>
            <a:lvl2pPr>
              <a:defRPr sz="10920"/>
            </a:lvl2pPr>
            <a:lvl3pPr>
              <a:defRPr sz="9360"/>
            </a:lvl3pPr>
            <a:lvl4pPr>
              <a:defRPr sz="7800"/>
            </a:lvl4pPr>
            <a:lvl5pPr>
              <a:defRPr sz="7800"/>
            </a:lvl5pPr>
            <a:lvl6pPr>
              <a:defRPr sz="7800"/>
            </a:lvl6pPr>
            <a:lvl7pPr>
              <a:defRPr sz="7800"/>
            </a:lvl7pPr>
            <a:lvl8pPr>
              <a:defRPr sz="7800"/>
            </a:lvl8pPr>
            <a:lvl9pPr>
              <a:defRPr sz="7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6380" y="12344400"/>
            <a:ext cx="11501794" cy="22869528"/>
          </a:xfrm>
        </p:spPr>
        <p:txBody>
          <a:bodyPr/>
          <a:lstStyle>
            <a:lvl1pPr marL="0" indent="0">
              <a:buNone/>
              <a:defRPr sz="6240"/>
            </a:lvl1pPr>
            <a:lvl2pPr marL="1783080" indent="0">
              <a:buNone/>
              <a:defRPr sz="5460"/>
            </a:lvl2pPr>
            <a:lvl3pPr marL="3566160" indent="0">
              <a:buNone/>
              <a:defRPr sz="4680"/>
            </a:lvl3pPr>
            <a:lvl4pPr marL="5349240" indent="0">
              <a:buNone/>
              <a:defRPr sz="3900"/>
            </a:lvl4pPr>
            <a:lvl5pPr marL="7132320" indent="0">
              <a:buNone/>
              <a:defRPr sz="3900"/>
            </a:lvl5pPr>
            <a:lvl6pPr marL="8915400" indent="0">
              <a:buNone/>
              <a:defRPr sz="3900"/>
            </a:lvl6pPr>
            <a:lvl7pPr marL="10698480" indent="0">
              <a:buNone/>
              <a:defRPr sz="3900"/>
            </a:lvl7pPr>
            <a:lvl8pPr marL="12481560" indent="0">
              <a:buNone/>
              <a:defRPr sz="3900"/>
            </a:lvl8pPr>
            <a:lvl9pPr marL="14264640" indent="0">
              <a:buNone/>
              <a:defRPr sz="3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72FE-7B51-DD4E-A3DD-1C6E2D453E91}" type="datetimeFigureOut">
              <a:rPr lang="en-US" smtClean="0"/>
              <a:t>6/1/22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6975-A159-064C-9B3F-2E65342D9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71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380" y="2743200"/>
            <a:ext cx="11501794" cy="9601200"/>
          </a:xfrm>
        </p:spPr>
        <p:txBody>
          <a:bodyPr anchor="b"/>
          <a:lstStyle>
            <a:lvl1pPr>
              <a:defRPr sz="12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160825" y="5924559"/>
            <a:ext cx="18053685" cy="29241750"/>
          </a:xfrm>
        </p:spPr>
        <p:txBody>
          <a:bodyPr anchor="t"/>
          <a:lstStyle>
            <a:lvl1pPr marL="0" indent="0">
              <a:buNone/>
              <a:defRPr sz="12480"/>
            </a:lvl1pPr>
            <a:lvl2pPr marL="1783080" indent="0">
              <a:buNone/>
              <a:defRPr sz="10920"/>
            </a:lvl2pPr>
            <a:lvl3pPr marL="3566160" indent="0">
              <a:buNone/>
              <a:defRPr sz="9360"/>
            </a:lvl3pPr>
            <a:lvl4pPr marL="5349240" indent="0">
              <a:buNone/>
              <a:defRPr sz="7800"/>
            </a:lvl4pPr>
            <a:lvl5pPr marL="7132320" indent="0">
              <a:buNone/>
              <a:defRPr sz="7800"/>
            </a:lvl5pPr>
            <a:lvl6pPr marL="8915400" indent="0">
              <a:buNone/>
              <a:defRPr sz="7800"/>
            </a:lvl6pPr>
            <a:lvl7pPr marL="10698480" indent="0">
              <a:buNone/>
              <a:defRPr sz="7800"/>
            </a:lvl7pPr>
            <a:lvl8pPr marL="12481560" indent="0">
              <a:buNone/>
              <a:defRPr sz="7800"/>
            </a:lvl8pPr>
            <a:lvl9pPr marL="14264640" indent="0">
              <a:buNone/>
              <a:defRPr sz="7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6380" y="12344400"/>
            <a:ext cx="11501794" cy="22869528"/>
          </a:xfrm>
        </p:spPr>
        <p:txBody>
          <a:bodyPr/>
          <a:lstStyle>
            <a:lvl1pPr marL="0" indent="0">
              <a:buNone/>
              <a:defRPr sz="6240"/>
            </a:lvl1pPr>
            <a:lvl2pPr marL="1783080" indent="0">
              <a:buNone/>
              <a:defRPr sz="5460"/>
            </a:lvl2pPr>
            <a:lvl3pPr marL="3566160" indent="0">
              <a:buNone/>
              <a:defRPr sz="4680"/>
            </a:lvl3pPr>
            <a:lvl4pPr marL="5349240" indent="0">
              <a:buNone/>
              <a:defRPr sz="3900"/>
            </a:lvl4pPr>
            <a:lvl5pPr marL="7132320" indent="0">
              <a:buNone/>
              <a:defRPr sz="3900"/>
            </a:lvl5pPr>
            <a:lvl6pPr marL="8915400" indent="0">
              <a:buNone/>
              <a:defRPr sz="3900"/>
            </a:lvl6pPr>
            <a:lvl7pPr marL="10698480" indent="0">
              <a:buNone/>
              <a:defRPr sz="3900"/>
            </a:lvl7pPr>
            <a:lvl8pPr marL="12481560" indent="0">
              <a:buNone/>
              <a:defRPr sz="3900"/>
            </a:lvl8pPr>
            <a:lvl9pPr marL="14264640" indent="0">
              <a:buNone/>
              <a:defRPr sz="3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E72FE-7B51-DD4E-A3DD-1C6E2D453E91}" type="datetimeFigureOut">
              <a:rPr lang="en-US" smtClean="0"/>
              <a:t>6/1/22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26975-A159-064C-9B3F-2E65342D9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58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51735" y="2190759"/>
            <a:ext cx="30758130" cy="79533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1735" y="10953750"/>
            <a:ext cx="30758130" cy="26108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51735" y="38138109"/>
            <a:ext cx="8023860" cy="2190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E72FE-7B51-DD4E-A3DD-1C6E2D453E91}" type="datetimeFigureOut">
              <a:rPr lang="en-US" smtClean="0"/>
              <a:t>6/1/22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12905" y="38138109"/>
            <a:ext cx="12035790" cy="2190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186005" y="38138109"/>
            <a:ext cx="8023860" cy="21907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26975-A159-064C-9B3F-2E65342D9B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0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566160" rtl="0" eaLnBrk="1" latinLnBrk="0" hangingPunct="1">
        <a:lnSpc>
          <a:spcPct val="90000"/>
        </a:lnSpc>
        <a:spcBef>
          <a:spcPct val="0"/>
        </a:spcBef>
        <a:buNone/>
        <a:defRPr sz="17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1540" indent="-891540" algn="l" defTabSz="3566160" rtl="0" eaLnBrk="1" latinLnBrk="0" hangingPunct="1">
        <a:lnSpc>
          <a:spcPct val="90000"/>
        </a:lnSpc>
        <a:spcBef>
          <a:spcPts val="3900"/>
        </a:spcBef>
        <a:buFont typeface="Arial" panose="020B0604020202020204" pitchFamily="34" charset="0"/>
        <a:buChar char="•"/>
        <a:defRPr sz="10920" kern="1200">
          <a:solidFill>
            <a:schemeClr val="tx1"/>
          </a:solidFill>
          <a:latin typeface="+mn-lt"/>
          <a:ea typeface="+mn-ea"/>
          <a:cs typeface="+mn-cs"/>
        </a:defRPr>
      </a:lvl1pPr>
      <a:lvl2pPr marL="267462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9360" kern="1200">
          <a:solidFill>
            <a:schemeClr val="tx1"/>
          </a:solidFill>
          <a:latin typeface="+mn-lt"/>
          <a:ea typeface="+mn-ea"/>
          <a:cs typeface="+mn-cs"/>
        </a:defRPr>
      </a:lvl2pPr>
      <a:lvl3pPr marL="445770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7800" kern="1200">
          <a:solidFill>
            <a:schemeClr val="tx1"/>
          </a:solidFill>
          <a:latin typeface="+mn-lt"/>
          <a:ea typeface="+mn-ea"/>
          <a:cs typeface="+mn-cs"/>
        </a:defRPr>
      </a:lvl3pPr>
      <a:lvl4pPr marL="624078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7020" kern="1200">
          <a:solidFill>
            <a:schemeClr val="tx1"/>
          </a:solidFill>
          <a:latin typeface="+mn-lt"/>
          <a:ea typeface="+mn-ea"/>
          <a:cs typeface="+mn-cs"/>
        </a:defRPr>
      </a:lvl4pPr>
      <a:lvl5pPr marL="802386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7020" kern="1200">
          <a:solidFill>
            <a:schemeClr val="tx1"/>
          </a:solidFill>
          <a:latin typeface="+mn-lt"/>
          <a:ea typeface="+mn-ea"/>
          <a:cs typeface="+mn-cs"/>
        </a:defRPr>
      </a:lvl5pPr>
      <a:lvl6pPr marL="980694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7020" kern="1200">
          <a:solidFill>
            <a:schemeClr val="tx1"/>
          </a:solidFill>
          <a:latin typeface="+mn-lt"/>
          <a:ea typeface="+mn-ea"/>
          <a:cs typeface="+mn-cs"/>
        </a:defRPr>
      </a:lvl6pPr>
      <a:lvl7pPr marL="1159002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7020" kern="1200">
          <a:solidFill>
            <a:schemeClr val="tx1"/>
          </a:solidFill>
          <a:latin typeface="+mn-lt"/>
          <a:ea typeface="+mn-ea"/>
          <a:cs typeface="+mn-cs"/>
        </a:defRPr>
      </a:lvl7pPr>
      <a:lvl8pPr marL="1337310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7020" kern="1200">
          <a:solidFill>
            <a:schemeClr val="tx1"/>
          </a:solidFill>
          <a:latin typeface="+mn-lt"/>
          <a:ea typeface="+mn-ea"/>
          <a:cs typeface="+mn-cs"/>
        </a:defRPr>
      </a:lvl8pPr>
      <a:lvl9pPr marL="15156180" indent="-891540" algn="l" defTabSz="3566160" rtl="0" eaLnBrk="1" latinLnBrk="0" hangingPunct="1">
        <a:lnSpc>
          <a:spcPct val="90000"/>
        </a:lnSpc>
        <a:spcBef>
          <a:spcPts val="1950"/>
        </a:spcBef>
        <a:buFont typeface="Arial" panose="020B0604020202020204" pitchFamily="34" charset="0"/>
        <a:buChar char="•"/>
        <a:defRPr sz="70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1pPr>
      <a:lvl2pPr marL="178308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2pPr>
      <a:lvl3pPr marL="356616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3pPr>
      <a:lvl4pPr marL="534924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4pPr>
      <a:lvl5pPr marL="713232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5pPr>
      <a:lvl6pPr marL="891540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7pPr>
      <a:lvl8pPr marL="1248156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8pPr>
      <a:lvl9pPr marL="14264640" algn="l" defTabSz="3566160" rtl="0" eaLnBrk="1" latinLnBrk="0" hangingPunct="1">
        <a:defRPr sz="70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sv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2.jpg"/><Relationship Id="rId21" Type="http://schemas.openxmlformats.org/officeDocument/2006/relationships/image" Target="../media/image19.svg"/><Relationship Id="rId34" Type="http://schemas.openxmlformats.org/officeDocument/2006/relationships/image" Target="../media/image3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5" Type="http://schemas.openxmlformats.org/officeDocument/2006/relationships/image" Target="../media/image4.svg"/><Relationship Id="rId15" Type="http://schemas.openxmlformats.org/officeDocument/2006/relationships/image" Target="../media/image13.svg"/><Relationship Id="rId23" Type="http://schemas.openxmlformats.org/officeDocument/2006/relationships/image" Target="../media/image21.svg"/><Relationship Id="rId28" Type="http://schemas.openxmlformats.org/officeDocument/2006/relationships/image" Target="../media/image26.jpeg"/><Relationship Id="rId36" Type="http://schemas.openxmlformats.org/officeDocument/2006/relationships/image" Target="../media/image34.svg"/><Relationship Id="rId10" Type="http://schemas.openxmlformats.org/officeDocument/2006/relationships/image" Target="../media/image9.png"/><Relationship Id="rId19" Type="http://schemas.openxmlformats.org/officeDocument/2006/relationships/image" Target="../media/image17.svg"/><Relationship Id="rId31" Type="http://schemas.openxmlformats.org/officeDocument/2006/relationships/image" Target="../media/image2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svg"/><Relationship Id="rId35" Type="http://schemas.openxmlformats.org/officeDocument/2006/relationships/image" Target="../media/image33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F15F27C0-7505-9449-A421-14FC9F58D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379" y="16912740"/>
            <a:ext cx="11261296" cy="9009037"/>
          </a:xfrm>
          <a:prstGeom prst="rect">
            <a:avLst/>
          </a:prstGeom>
        </p:spPr>
      </p:pic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4C5D335B-DD2B-E244-8B56-F8943CC2417B}"/>
              </a:ext>
            </a:extLst>
          </p:cNvPr>
          <p:cNvSpPr/>
          <p:nvPr/>
        </p:nvSpPr>
        <p:spPr>
          <a:xfrm>
            <a:off x="320040" y="5946004"/>
            <a:ext cx="35021520" cy="1026359"/>
          </a:xfrm>
          <a:prstGeom prst="roundRect">
            <a:avLst>
              <a:gd name="adj" fmla="val 16667"/>
            </a:avLst>
          </a:prstGeom>
          <a:solidFill>
            <a:srgbClr val="C6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F69B20-A486-C745-8499-1064B1109D17}"/>
              </a:ext>
            </a:extLst>
          </p:cNvPr>
          <p:cNvSpPr/>
          <p:nvPr/>
        </p:nvSpPr>
        <p:spPr>
          <a:xfrm>
            <a:off x="0" y="1"/>
            <a:ext cx="35661600" cy="5705178"/>
          </a:xfrm>
          <a:prstGeom prst="rect">
            <a:avLst/>
          </a:prstGeom>
          <a:solidFill>
            <a:srgbClr val="819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BB5815-437B-2D4B-87BD-9DE3A1EF4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828" y="255503"/>
            <a:ext cx="2497835" cy="34170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E113EA-04F5-1B41-B0F3-FBCEEAB85AF1}"/>
              </a:ext>
            </a:extLst>
          </p:cNvPr>
          <p:cNvSpPr txBox="1"/>
          <p:nvPr/>
        </p:nvSpPr>
        <p:spPr>
          <a:xfrm>
            <a:off x="6218348" y="209352"/>
            <a:ext cx="2322490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500" b="1" dirty="0">
                <a:solidFill>
                  <a:srgbClr val="2125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Elucidating the patterns of pleiotropy and its biological relevance in maize</a:t>
            </a:r>
            <a:endParaRPr lang="en-US" sz="7500" dirty="0">
              <a:solidFill>
                <a:srgbClr val="21252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79FC0-BE66-A949-989A-511697A19F3A}"/>
              </a:ext>
            </a:extLst>
          </p:cNvPr>
          <p:cNvSpPr txBox="1"/>
          <p:nvPr/>
        </p:nvSpPr>
        <p:spPr>
          <a:xfrm>
            <a:off x="5486400" y="2731322"/>
            <a:ext cx="2468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system-ui"/>
              </a:rPr>
              <a:t>Merritt Khaipho-Burch </a:t>
            </a:r>
            <a:r>
              <a:rPr lang="en-US" sz="4800" baseline="30000" dirty="0">
                <a:latin typeface="system-ui"/>
              </a:rPr>
              <a:t>1</a:t>
            </a:r>
            <a:r>
              <a:rPr lang="en-US" sz="4800" dirty="0">
                <a:latin typeface="system-ui"/>
              </a:rPr>
              <a:t>; Taylor Ferebee </a:t>
            </a:r>
            <a:r>
              <a:rPr lang="en-US" sz="4800" baseline="30000" dirty="0">
                <a:latin typeface="system-ui"/>
              </a:rPr>
              <a:t>2</a:t>
            </a:r>
            <a:r>
              <a:rPr lang="en-US" sz="4800" dirty="0">
                <a:latin typeface="system-ui"/>
              </a:rPr>
              <a:t>; Anju </a:t>
            </a:r>
            <a:r>
              <a:rPr lang="en-US" sz="4800" dirty="0" err="1">
                <a:latin typeface="system-ui"/>
              </a:rPr>
              <a:t>Giri</a:t>
            </a:r>
            <a:r>
              <a:rPr lang="en-US" sz="4800" dirty="0">
                <a:latin typeface="system-ui"/>
              </a:rPr>
              <a:t> </a:t>
            </a:r>
            <a:r>
              <a:rPr lang="en-US" sz="4800" baseline="30000" dirty="0">
                <a:latin typeface="system-ui"/>
              </a:rPr>
              <a:t>3</a:t>
            </a:r>
            <a:r>
              <a:rPr lang="en-US" sz="4800" dirty="0">
                <a:latin typeface="system-ui"/>
              </a:rPr>
              <a:t>; Guillaume Ramstein </a:t>
            </a:r>
            <a:r>
              <a:rPr lang="en-US" sz="4800" baseline="30000" dirty="0">
                <a:latin typeface="system-ui"/>
              </a:rPr>
              <a:t>3,4</a:t>
            </a:r>
            <a:r>
              <a:rPr lang="en-US" sz="4800" dirty="0">
                <a:latin typeface="system-ui"/>
              </a:rPr>
              <a:t>; Brandon </a:t>
            </a:r>
            <a:r>
              <a:rPr lang="en-US" sz="4800" dirty="0" err="1">
                <a:latin typeface="system-ui"/>
              </a:rPr>
              <a:t>Monier</a:t>
            </a:r>
            <a:r>
              <a:rPr lang="en-US" sz="4800" dirty="0">
                <a:latin typeface="system-ui"/>
              </a:rPr>
              <a:t> </a:t>
            </a:r>
            <a:r>
              <a:rPr lang="en-US" sz="4800" baseline="30000" dirty="0">
                <a:latin typeface="system-ui"/>
              </a:rPr>
              <a:t>3</a:t>
            </a:r>
            <a:r>
              <a:rPr lang="en-US" sz="4800" dirty="0">
                <a:latin typeface="system-ui"/>
              </a:rPr>
              <a:t>; Emily Yi </a:t>
            </a:r>
            <a:r>
              <a:rPr lang="en-US" sz="4800" baseline="30000" dirty="0">
                <a:latin typeface="system-ui"/>
              </a:rPr>
              <a:t>3</a:t>
            </a:r>
            <a:r>
              <a:rPr lang="en-US" sz="4800" dirty="0">
                <a:latin typeface="system-ui"/>
              </a:rPr>
              <a:t>; M. </a:t>
            </a:r>
            <a:r>
              <a:rPr lang="en-US" sz="4800" dirty="0" err="1">
                <a:latin typeface="system-ui"/>
              </a:rPr>
              <a:t>Cinta</a:t>
            </a:r>
            <a:r>
              <a:rPr lang="en-US" sz="4800" dirty="0">
                <a:latin typeface="system-ui"/>
              </a:rPr>
              <a:t> </a:t>
            </a:r>
            <a:r>
              <a:rPr lang="en-US" sz="4800" dirty="0" err="1">
                <a:latin typeface="system-ui"/>
              </a:rPr>
              <a:t>Romay</a:t>
            </a:r>
            <a:r>
              <a:rPr lang="en-US" sz="4800" dirty="0">
                <a:latin typeface="system-ui"/>
              </a:rPr>
              <a:t> </a:t>
            </a:r>
            <a:r>
              <a:rPr lang="en-US" sz="4800" baseline="30000" dirty="0">
                <a:latin typeface="system-ui"/>
              </a:rPr>
              <a:t>3</a:t>
            </a:r>
            <a:r>
              <a:rPr lang="en-US" sz="4800" dirty="0">
                <a:latin typeface="system-ui"/>
              </a:rPr>
              <a:t>; Edward Buckler </a:t>
            </a:r>
            <a:r>
              <a:rPr lang="en-US" sz="4800" baseline="30000" dirty="0">
                <a:latin typeface="system-ui"/>
              </a:rPr>
              <a:t>1,3,5</a:t>
            </a:r>
            <a:endParaRPr lang="en-US" sz="4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65E3BA-97BB-A44B-A48C-FBC6493EC2E6}"/>
              </a:ext>
            </a:extLst>
          </p:cNvPr>
          <p:cNvSpPr txBox="1"/>
          <p:nvPr/>
        </p:nvSpPr>
        <p:spPr>
          <a:xfrm>
            <a:off x="858303" y="4590954"/>
            <a:ext cx="339449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12529"/>
                </a:solidFill>
                <a:latin typeface="system-ui"/>
              </a:rPr>
              <a:t>1) Section of Plant Breeding and Genetics, Cornell University, Ithaca, NY; 2) Department of Computational Biology, Cornell University, Ithaca, NY; 3) Institute for Genomic Diversity, Cornell University, Ithaca, NY; 4) Center for Quantitative Genetics and Genomics, Aarhus University, Aarhus, Denmark; 5) USDA-ARS; Ithaca, NY</a:t>
            </a:r>
            <a:endParaRPr lang="en-US" sz="2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9A3A4C-FE73-E749-BCBB-E0B656FCB5A4}"/>
              </a:ext>
            </a:extLst>
          </p:cNvPr>
          <p:cNvSpPr/>
          <p:nvPr/>
        </p:nvSpPr>
        <p:spPr>
          <a:xfrm rot="16200000">
            <a:off x="29665394" y="1624988"/>
            <a:ext cx="358623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mbb262@cornell.edu</a:t>
            </a:r>
          </a:p>
        </p:txBody>
      </p:sp>
      <p:sp>
        <p:nvSpPr>
          <p:cNvPr id="135" name="Title 1">
            <a:extLst>
              <a:ext uri="{FF2B5EF4-FFF2-40B4-BE49-F238E27FC236}">
                <a16:creationId xmlns:a16="http://schemas.microsoft.com/office/drawing/2014/main" id="{6E8B6109-7B02-0A42-84BE-42670B19230F}"/>
              </a:ext>
            </a:extLst>
          </p:cNvPr>
          <p:cNvSpPr txBox="1">
            <a:spLocks/>
          </p:cNvSpPr>
          <p:nvPr/>
        </p:nvSpPr>
        <p:spPr>
          <a:xfrm>
            <a:off x="664248" y="6049458"/>
            <a:ext cx="33968628" cy="8194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566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/>
              <a:t>Pleiotropy: a single locus that affects multiple traits. How pleiotropic is any maize locus?</a:t>
            </a: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98F33C22-AA46-2642-8C85-B21BCC0E0844}"/>
              </a:ext>
            </a:extLst>
          </p:cNvPr>
          <p:cNvSpPr/>
          <p:nvPr/>
        </p:nvSpPr>
        <p:spPr>
          <a:xfrm>
            <a:off x="320040" y="15682313"/>
            <a:ext cx="35021520" cy="1026359"/>
          </a:xfrm>
          <a:prstGeom prst="roundRect">
            <a:avLst>
              <a:gd name="adj" fmla="val 16667"/>
            </a:avLst>
          </a:prstGeom>
          <a:solidFill>
            <a:srgbClr val="C6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itle 1">
            <a:extLst>
              <a:ext uri="{FF2B5EF4-FFF2-40B4-BE49-F238E27FC236}">
                <a16:creationId xmlns:a16="http://schemas.microsoft.com/office/drawing/2014/main" id="{F14614CB-604D-9E49-8AA8-F3F3ACE15FDA}"/>
              </a:ext>
            </a:extLst>
          </p:cNvPr>
          <p:cNvSpPr txBox="1">
            <a:spLocks/>
          </p:cNvSpPr>
          <p:nvPr/>
        </p:nvSpPr>
        <p:spPr>
          <a:xfrm>
            <a:off x="664248" y="15824347"/>
            <a:ext cx="34139049" cy="8194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566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/>
              <a:t>GWAS on 120,597 field, metabolite, and expression traits uncovers the patterns of pleiotropy.</a:t>
            </a:r>
          </a:p>
        </p:txBody>
      </p:sp>
      <p:sp>
        <p:nvSpPr>
          <p:cNvPr id="161" name="Rounded Rectangle 160">
            <a:extLst>
              <a:ext uri="{FF2B5EF4-FFF2-40B4-BE49-F238E27FC236}">
                <a16:creationId xmlns:a16="http://schemas.microsoft.com/office/drawing/2014/main" id="{054AD745-33D5-4C47-9B07-C20082FD68C8}"/>
              </a:ext>
            </a:extLst>
          </p:cNvPr>
          <p:cNvSpPr/>
          <p:nvPr/>
        </p:nvSpPr>
        <p:spPr>
          <a:xfrm>
            <a:off x="320040" y="26219095"/>
            <a:ext cx="35021520" cy="1026359"/>
          </a:xfrm>
          <a:prstGeom prst="roundRect">
            <a:avLst>
              <a:gd name="adj" fmla="val 16667"/>
            </a:avLst>
          </a:prstGeom>
          <a:solidFill>
            <a:srgbClr val="C6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itle 1">
            <a:extLst>
              <a:ext uri="{FF2B5EF4-FFF2-40B4-BE49-F238E27FC236}">
                <a16:creationId xmlns:a16="http://schemas.microsoft.com/office/drawing/2014/main" id="{028593AD-0B16-C642-A5C1-012E4641F6A6}"/>
              </a:ext>
            </a:extLst>
          </p:cNvPr>
          <p:cNvSpPr txBox="1">
            <a:spLocks/>
          </p:cNvSpPr>
          <p:nvPr/>
        </p:nvSpPr>
        <p:spPr>
          <a:xfrm>
            <a:off x="664248" y="26360231"/>
            <a:ext cx="34139049" cy="8194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3566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dirty="0"/>
              <a:t>Random forest models show high importance for nuisance terms, low importance for biological terms.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5E79B341-8DB2-2746-9056-631C3B77451E}"/>
              </a:ext>
            </a:extLst>
          </p:cNvPr>
          <p:cNvSpPr/>
          <p:nvPr/>
        </p:nvSpPr>
        <p:spPr>
          <a:xfrm>
            <a:off x="524232" y="37282666"/>
            <a:ext cx="10058400" cy="3474720"/>
          </a:xfrm>
          <a:prstGeom prst="rect">
            <a:avLst/>
          </a:prstGeom>
          <a:solidFill>
            <a:srgbClr val="C6A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20779F1-407E-8B2A-752F-6D8A923E2637}"/>
              </a:ext>
            </a:extLst>
          </p:cNvPr>
          <p:cNvGrpSpPr/>
          <p:nvPr/>
        </p:nvGrpSpPr>
        <p:grpSpPr>
          <a:xfrm>
            <a:off x="1094502" y="37861786"/>
            <a:ext cx="8917861" cy="2316480"/>
            <a:chOff x="663304" y="38242241"/>
            <a:chExt cx="8917861" cy="2316480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ECD5E63A-7D20-F24D-B50C-BCAE27B48807}"/>
                </a:ext>
              </a:extLst>
            </p:cNvPr>
            <p:cNvSpPr txBox="1"/>
            <p:nvPr/>
          </p:nvSpPr>
          <p:spPr>
            <a:xfrm>
              <a:off x="3352666" y="38315570"/>
              <a:ext cx="6228499" cy="216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500" dirty="0"/>
                <a:t>Want to know more?</a:t>
              </a:r>
            </a:p>
            <a:p>
              <a:pPr algn="ctr"/>
              <a:r>
                <a:rPr lang="en-US" sz="4500" dirty="0"/>
                <a:t>Take a FREE zine about this poster!</a:t>
              </a:r>
            </a:p>
          </p:txBody>
        </p:sp>
        <p:pic>
          <p:nvPicPr>
            <p:cNvPr id="166" name="Graphic 165" descr="Storytelling outline">
              <a:extLst>
                <a:ext uri="{FF2B5EF4-FFF2-40B4-BE49-F238E27FC236}">
                  <a16:creationId xmlns:a16="http://schemas.microsoft.com/office/drawing/2014/main" id="{128D2173-6E48-D040-B923-113050C7B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3304" y="38242241"/>
              <a:ext cx="2316480" cy="231648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BDA8922-2CA3-35CF-D21C-D98D3F514DA0}"/>
              </a:ext>
            </a:extLst>
          </p:cNvPr>
          <p:cNvSpPr txBox="1"/>
          <p:nvPr/>
        </p:nvSpPr>
        <p:spPr>
          <a:xfrm>
            <a:off x="26038933" y="39532424"/>
            <a:ext cx="4899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Preprint coming soon!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E36F73-5544-2840-9D35-C254A82BA7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693" y="39484892"/>
            <a:ext cx="1489070" cy="14968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25A69C-899A-4947-94B6-50EAD90ACB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390" y="39618349"/>
            <a:ext cx="1265133" cy="12821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1EE344-4163-7D41-90F8-4BB757CF95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15725" y="39804416"/>
            <a:ext cx="9978183" cy="91006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F914E0E-E117-25B1-7361-00A64093D2EA}"/>
              </a:ext>
            </a:extLst>
          </p:cNvPr>
          <p:cNvSpPr txBox="1"/>
          <p:nvPr/>
        </p:nvSpPr>
        <p:spPr>
          <a:xfrm>
            <a:off x="11267693" y="38598047"/>
            <a:ext cx="131262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Thank you to our funding sources: NSF PGRP: IOS#1822330, the USDA ARS, and the USDA NIFA AFRI Pre-doctoral fellowship: 2022-67011-36458.</a:t>
            </a:r>
          </a:p>
        </p:txBody>
      </p:sp>
      <p:pic>
        <p:nvPicPr>
          <p:cNvPr id="1026" name="Picture 2" descr="bioRxiv.org - the preprint server for Biology">
            <a:extLst>
              <a:ext uri="{FF2B5EF4-FFF2-40B4-BE49-F238E27FC236}">
                <a16:creationId xmlns:a16="http://schemas.microsoft.com/office/drawing/2014/main" id="{B77EE4A5-C23E-FB4C-8BAD-FD5934E5B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9377" y="39347032"/>
            <a:ext cx="3106054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60414c58e954d7236837248225e0216f_new-twitter-logo-vector-eps-twitter-logo-clipart_518-518  - Torq/Lite">
            <a:extLst>
              <a:ext uri="{FF2B5EF4-FFF2-40B4-BE49-F238E27FC236}">
                <a16:creationId xmlns:a16="http://schemas.microsoft.com/office/drawing/2014/main" id="{5597DA27-D403-EB42-870F-4B2314538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biLevel thresh="7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970" y="3597427"/>
            <a:ext cx="828024" cy="82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639038-2258-144C-8912-3230AEA21119}"/>
              </a:ext>
            </a:extLst>
          </p:cNvPr>
          <p:cNvSpPr txBox="1"/>
          <p:nvPr/>
        </p:nvSpPr>
        <p:spPr>
          <a:xfrm>
            <a:off x="31617312" y="3712527"/>
            <a:ext cx="27630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@</a:t>
            </a:r>
            <a:r>
              <a:rPr lang="en-US" sz="3000" dirty="0" err="1"/>
              <a:t>MerKhaiBurch</a:t>
            </a:r>
            <a:endParaRPr lang="en-US" sz="30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98FFB4A-6C8C-0643-8EC3-E91AE66CA7D8}"/>
              </a:ext>
            </a:extLst>
          </p:cNvPr>
          <p:cNvGrpSpPr/>
          <p:nvPr/>
        </p:nvGrpSpPr>
        <p:grpSpPr>
          <a:xfrm>
            <a:off x="14645488" y="37435821"/>
            <a:ext cx="7479304" cy="930561"/>
            <a:chOff x="13698910" y="36775596"/>
            <a:chExt cx="7479304" cy="93056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F71327-3B75-F943-AA8B-6251C74B6965}"/>
                </a:ext>
              </a:extLst>
            </p:cNvPr>
            <p:cNvSpPr/>
            <p:nvPr/>
          </p:nvSpPr>
          <p:spPr>
            <a:xfrm>
              <a:off x="15676294" y="36878473"/>
              <a:ext cx="1677709" cy="760873"/>
            </a:xfrm>
            <a:prstGeom prst="rect">
              <a:avLst/>
            </a:prstGeom>
            <a:solidFill>
              <a:srgbClr val="56B4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Nuisance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2CD2503-42CC-044A-8361-1F8926DD237C}"/>
                </a:ext>
              </a:extLst>
            </p:cNvPr>
            <p:cNvSpPr/>
            <p:nvPr/>
          </p:nvSpPr>
          <p:spPr>
            <a:xfrm>
              <a:off x="17481854" y="36878473"/>
              <a:ext cx="1677709" cy="760873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Biological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8C41C19-3D8E-BA4C-A9F8-33AAFCADDCD4}"/>
                </a:ext>
              </a:extLst>
            </p:cNvPr>
            <p:cNvSpPr/>
            <p:nvPr/>
          </p:nvSpPr>
          <p:spPr>
            <a:xfrm>
              <a:off x="19287414" y="36878473"/>
              <a:ext cx="1677709" cy="760873"/>
            </a:xfrm>
            <a:prstGeom prst="rect">
              <a:avLst/>
            </a:prstGeom>
            <a:solidFill>
              <a:srgbClr val="E69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Pleiotropy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20F91F-2958-0A4A-9E0D-AAD756C1B4E4}"/>
                </a:ext>
              </a:extLst>
            </p:cNvPr>
            <p:cNvSpPr txBox="1"/>
            <p:nvPr/>
          </p:nvSpPr>
          <p:spPr>
            <a:xfrm>
              <a:off x="13760902" y="36917711"/>
              <a:ext cx="17875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Legend :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E4876DC-80AF-194B-A3C9-69B95DBB61B2}"/>
                </a:ext>
              </a:extLst>
            </p:cNvPr>
            <p:cNvSpPr/>
            <p:nvPr/>
          </p:nvSpPr>
          <p:spPr>
            <a:xfrm>
              <a:off x="13698910" y="36775596"/>
              <a:ext cx="7479304" cy="930561"/>
            </a:xfrm>
            <a:prstGeom prst="rect">
              <a:avLst/>
            </a:prstGeom>
            <a:noFill/>
            <a:ln>
              <a:solidFill>
                <a:srgbClr val="999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itle 1">
            <a:extLst>
              <a:ext uri="{FF2B5EF4-FFF2-40B4-BE49-F238E27FC236}">
                <a16:creationId xmlns:a16="http://schemas.microsoft.com/office/drawing/2014/main" id="{F43FA5C6-B6C1-9448-818B-09135F2352ED}"/>
              </a:ext>
            </a:extLst>
          </p:cNvPr>
          <p:cNvSpPr txBox="1">
            <a:spLocks/>
          </p:cNvSpPr>
          <p:nvPr/>
        </p:nvSpPr>
        <p:spPr>
          <a:xfrm>
            <a:off x="26904940" y="17447714"/>
            <a:ext cx="6067225" cy="18651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3566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900" dirty="0">
                <a:solidFill>
                  <a:srgbClr val="824474"/>
                </a:solidFill>
              </a:rPr>
              <a:t>68-98% of intervals are involved with 0-1 traits.</a:t>
            </a:r>
            <a:endParaRPr lang="en-US" sz="4900" dirty="0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DFCA834B-16CB-884F-B064-964DDBBE2FCA}"/>
              </a:ext>
            </a:extLst>
          </p:cNvPr>
          <p:cNvSpPr/>
          <p:nvPr/>
        </p:nvSpPr>
        <p:spPr>
          <a:xfrm>
            <a:off x="19467612" y="18112689"/>
            <a:ext cx="1097280" cy="399170"/>
          </a:xfrm>
          <a:prstGeom prst="rightArrow">
            <a:avLst/>
          </a:prstGeom>
          <a:solidFill>
            <a:srgbClr val="FD9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51B7CC8A-480A-4E48-BB03-F528FF1694D6}"/>
              </a:ext>
            </a:extLst>
          </p:cNvPr>
          <p:cNvSpPr/>
          <p:nvPr/>
        </p:nvSpPr>
        <p:spPr>
          <a:xfrm rot="10800000">
            <a:off x="18300068" y="18112689"/>
            <a:ext cx="1097280" cy="399170"/>
          </a:xfrm>
          <a:prstGeom prst="rightArrow">
            <a:avLst/>
          </a:prstGeom>
          <a:solidFill>
            <a:srgbClr val="824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F808CFC-E7F3-9F40-A792-C0B414F0BB39}"/>
              </a:ext>
            </a:extLst>
          </p:cNvPr>
          <p:cNvSpPr txBox="1"/>
          <p:nvPr/>
        </p:nvSpPr>
        <p:spPr>
          <a:xfrm>
            <a:off x="17883710" y="17296973"/>
            <a:ext cx="15275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824474"/>
                </a:solidFill>
              </a:rPr>
              <a:t>Less</a:t>
            </a:r>
          </a:p>
          <a:p>
            <a:pPr algn="ctr"/>
            <a:r>
              <a:rPr lang="en-US" sz="2500" dirty="0">
                <a:solidFill>
                  <a:srgbClr val="824474"/>
                </a:solidFill>
              </a:rPr>
              <a:t>Pleiotropy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793E5F-AA9D-9442-A51A-063EA0BEE5B7}"/>
              </a:ext>
            </a:extLst>
          </p:cNvPr>
          <p:cNvSpPr txBox="1"/>
          <p:nvPr/>
        </p:nvSpPr>
        <p:spPr>
          <a:xfrm>
            <a:off x="19448336" y="17302323"/>
            <a:ext cx="15275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FD9086"/>
                </a:solidFill>
              </a:rPr>
              <a:t>More</a:t>
            </a:r>
          </a:p>
          <a:p>
            <a:pPr algn="ctr"/>
            <a:r>
              <a:rPr lang="en-US" sz="2500" dirty="0">
                <a:solidFill>
                  <a:srgbClr val="FD9086"/>
                </a:solidFill>
              </a:rPr>
              <a:t>Pleiotropy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DF68120-E21D-264E-A7BD-2F4B9744C300}"/>
              </a:ext>
            </a:extLst>
          </p:cNvPr>
          <p:cNvSpPr txBox="1"/>
          <p:nvPr/>
        </p:nvSpPr>
        <p:spPr>
          <a:xfrm>
            <a:off x="20508759" y="17996803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D9086"/>
                </a:solidFill>
              </a:rPr>
              <a:t>2%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BDAB962-F78C-354C-BBEF-B654F5017588}"/>
              </a:ext>
            </a:extLst>
          </p:cNvPr>
          <p:cNvSpPr txBox="1"/>
          <p:nvPr/>
        </p:nvSpPr>
        <p:spPr>
          <a:xfrm>
            <a:off x="17457536" y="17996803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824474"/>
                </a:solidFill>
              </a:rPr>
              <a:t>98%</a:t>
            </a: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4CF15ECC-A30C-794D-AAEB-17099C5762FF}"/>
              </a:ext>
            </a:extLst>
          </p:cNvPr>
          <p:cNvSpPr/>
          <p:nvPr/>
        </p:nvSpPr>
        <p:spPr>
          <a:xfrm>
            <a:off x="24081724" y="18067392"/>
            <a:ext cx="1097280" cy="399170"/>
          </a:xfrm>
          <a:prstGeom prst="rightArrow">
            <a:avLst/>
          </a:prstGeom>
          <a:solidFill>
            <a:srgbClr val="FD9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>
            <a:extLst>
              <a:ext uri="{FF2B5EF4-FFF2-40B4-BE49-F238E27FC236}">
                <a16:creationId xmlns:a16="http://schemas.microsoft.com/office/drawing/2014/main" id="{16974CDF-9810-5C4E-A94D-7F6C5460A84F}"/>
              </a:ext>
            </a:extLst>
          </p:cNvPr>
          <p:cNvSpPr/>
          <p:nvPr/>
        </p:nvSpPr>
        <p:spPr>
          <a:xfrm rot="10800000">
            <a:off x="22914180" y="18067392"/>
            <a:ext cx="1097280" cy="399170"/>
          </a:xfrm>
          <a:prstGeom prst="rightArrow">
            <a:avLst/>
          </a:prstGeom>
          <a:solidFill>
            <a:srgbClr val="824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F9E304C-ACCC-8B4A-A901-E568AAF9165C}"/>
              </a:ext>
            </a:extLst>
          </p:cNvPr>
          <p:cNvSpPr txBox="1"/>
          <p:nvPr/>
        </p:nvSpPr>
        <p:spPr>
          <a:xfrm>
            <a:off x="25144136" y="17951506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D9086"/>
                </a:solidFill>
              </a:rPr>
              <a:t>32%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2061063-3B21-D844-8CBA-91A5C8250170}"/>
              </a:ext>
            </a:extLst>
          </p:cNvPr>
          <p:cNvSpPr txBox="1"/>
          <p:nvPr/>
        </p:nvSpPr>
        <p:spPr>
          <a:xfrm>
            <a:off x="22089717" y="17942351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824474"/>
                </a:solidFill>
              </a:rPr>
              <a:t>68%</a:t>
            </a:r>
          </a:p>
        </p:txBody>
      </p:sp>
      <p:sp>
        <p:nvSpPr>
          <p:cNvPr id="85" name="Right Arrow 84">
            <a:extLst>
              <a:ext uri="{FF2B5EF4-FFF2-40B4-BE49-F238E27FC236}">
                <a16:creationId xmlns:a16="http://schemas.microsoft.com/office/drawing/2014/main" id="{52DFF722-6C9F-AC47-8996-342C40D9F216}"/>
              </a:ext>
            </a:extLst>
          </p:cNvPr>
          <p:cNvSpPr/>
          <p:nvPr/>
        </p:nvSpPr>
        <p:spPr>
          <a:xfrm>
            <a:off x="18878303" y="22011594"/>
            <a:ext cx="1097280" cy="399170"/>
          </a:xfrm>
          <a:prstGeom prst="rightArrow">
            <a:avLst/>
          </a:prstGeom>
          <a:solidFill>
            <a:srgbClr val="FD9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ight Arrow 85">
            <a:extLst>
              <a:ext uri="{FF2B5EF4-FFF2-40B4-BE49-F238E27FC236}">
                <a16:creationId xmlns:a16="http://schemas.microsoft.com/office/drawing/2014/main" id="{9D7C1E1B-B6A3-2B4B-931A-ED151C9349CE}"/>
              </a:ext>
            </a:extLst>
          </p:cNvPr>
          <p:cNvSpPr/>
          <p:nvPr/>
        </p:nvSpPr>
        <p:spPr>
          <a:xfrm rot="10800000">
            <a:off x="17710759" y="22011594"/>
            <a:ext cx="1097280" cy="399170"/>
          </a:xfrm>
          <a:prstGeom prst="rightArrow">
            <a:avLst/>
          </a:prstGeom>
          <a:solidFill>
            <a:srgbClr val="824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E48EC4F-A9AC-3044-8800-82158C7B1E82}"/>
              </a:ext>
            </a:extLst>
          </p:cNvPr>
          <p:cNvSpPr txBox="1"/>
          <p:nvPr/>
        </p:nvSpPr>
        <p:spPr>
          <a:xfrm>
            <a:off x="19940715" y="21895708"/>
            <a:ext cx="686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D9086"/>
                </a:solidFill>
              </a:rPr>
              <a:t>3%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E9BF021-BC5B-3949-B9DE-D91FAFABF99B}"/>
              </a:ext>
            </a:extLst>
          </p:cNvPr>
          <p:cNvSpPr txBox="1"/>
          <p:nvPr/>
        </p:nvSpPr>
        <p:spPr>
          <a:xfrm>
            <a:off x="16889492" y="21895708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824474"/>
                </a:solidFill>
              </a:rPr>
              <a:t>97%</a:t>
            </a: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401F8E5B-6158-3948-8709-C3789A7918E2}"/>
              </a:ext>
            </a:extLst>
          </p:cNvPr>
          <p:cNvSpPr/>
          <p:nvPr/>
        </p:nvSpPr>
        <p:spPr>
          <a:xfrm>
            <a:off x="24613073" y="22011594"/>
            <a:ext cx="1097280" cy="399170"/>
          </a:xfrm>
          <a:prstGeom prst="rightArrow">
            <a:avLst/>
          </a:prstGeom>
          <a:solidFill>
            <a:srgbClr val="FD9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F1E263F7-A717-3945-82EC-E4B9E465BAEA}"/>
              </a:ext>
            </a:extLst>
          </p:cNvPr>
          <p:cNvSpPr/>
          <p:nvPr/>
        </p:nvSpPr>
        <p:spPr>
          <a:xfrm rot="10800000">
            <a:off x="23445529" y="22011594"/>
            <a:ext cx="1097280" cy="399170"/>
          </a:xfrm>
          <a:prstGeom prst="rightArrow">
            <a:avLst/>
          </a:prstGeom>
          <a:solidFill>
            <a:srgbClr val="8244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B4F4E08-27BC-5045-BA9E-906E911AE324}"/>
              </a:ext>
            </a:extLst>
          </p:cNvPr>
          <p:cNvSpPr txBox="1"/>
          <p:nvPr/>
        </p:nvSpPr>
        <p:spPr>
          <a:xfrm>
            <a:off x="25650085" y="21895708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D9086"/>
                </a:solidFill>
              </a:rPr>
              <a:t>31%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04A8A50-81C7-714B-B3F1-2A7211DCB360}"/>
              </a:ext>
            </a:extLst>
          </p:cNvPr>
          <p:cNvSpPr txBox="1"/>
          <p:nvPr/>
        </p:nvSpPr>
        <p:spPr>
          <a:xfrm>
            <a:off x="22653797" y="21895708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824474"/>
                </a:solidFill>
              </a:rPr>
              <a:t>69%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5CB32DD9-CDAD-C645-8D5C-6719E50504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043218" y="23095144"/>
            <a:ext cx="2384427" cy="1736485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BBE4B6E2-BCDF-7D49-8B17-FF1E341D04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998844" y="19864289"/>
            <a:ext cx="2473175" cy="1736485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CB9E405E-1172-934F-9908-5138FB68A52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237453" y="17925016"/>
            <a:ext cx="1995956" cy="311058"/>
          </a:xfrm>
          <a:prstGeom prst="rect">
            <a:avLst/>
          </a:prstGeom>
        </p:spPr>
      </p:pic>
      <p:sp>
        <p:nvSpPr>
          <p:cNvPr id="110" name="Title 1">
            <a:extLst>
              <a:ext uri="{FF2B5EF4-FFF2-40B4-BE49-F238E27FC236}">
                <a16:creationId xmlns:a16="http://schemas.microsoft.com/office/drawing/2014/main" id="{7AD2B0EC-F4B1-1F41-A098-ACF890B9817E}"/>
              </a:ext>
            </a:extLst>
          </p:cNvPr>
          <p:cNvSpPr txBox="1">
            <a:spLocks/>
          </p:cNvSpPr>
          <p:nvPr/>
        </p:nvSpPr>
        <p:spPr>
          <a:xfrm>
            <a:off x="26274851" y="27782161"/>
            <a:ext cx="8701185" cy="1159726"/>
          </a:xfrm>
          <a:prstGeom prst="rect">
            <a:avLst/>
          </a:prstGeom>
          <a:ln w="76200">
            <a:noFill/>
          </a:ln>
        </p:spPr>
        <p:txBody>
          <a:bodyPr>
            <a:noAutofit/>
          </a:bodyPr>
          <a:lstStyle>
            <a:lvl1pPr algn="l" defTabSz="3566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latin typeface="+mn-lt"/>
                <a:cs typeface="Times New Roman" panose="02020603050405020304" pitchFamily="18" charset="0"/>
              </a:rPr>
              <a:t>The distribution of pleiotropy differs by population and trait.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6F6D73D4-23F8-A1FB-1496-49089C1ABF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717961" y="29197970"/>
            <a:ext cx="5814965" cy="3606453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86D43CF5-60F8-14E1-641D-1B82C448F2B8}"/>
              </a:ext>
            </a:extLst>
          </p:cNvPr>
          <p:cNvSpPr txBox="1"/>
          <p:nvPr/>
        </p:nvSpPr>
        <p:spPr>
          <a:xfrm>
            <a:off x="26163027" y="33316538"/>
            <a:ext cx="892483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500" dirty="0">
                <a:cs typeface="Times New Roman" panose="02020603050405020304" pitchFamily="18" charset="0"/>
              </a:rPr>
              <a:t>Pleiotropy estimates are highly biased towards nuisance terms and investigator bias. Caution &amp; validation should be applied.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019E31F1-AF89-77AB-B3E3-EEDA9055F7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3840" y="7927536"/>
            <a:ext cx="13692017" cy="7433893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426693FE-4433-865B-2D1D-55A4D2EC240C}"/>
              </a:ext>
            </a:extLst>
          </p:cNvPr>
          <p:cNvSpPr txBox="1"/>
          <p:nvPr/>
        </p:nvSpPr>
        <p:spPr>
          <a:xfrm>
            <a:off x="16682519" y="7158448"/>
            <a:ext cx="155821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Few examples of pleiotropy have been described and verified in maize: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5F6344B-D6AF-08A5-E4F6-62A022BDEBCF}"/>
              </a:ext>
            </a:extLst>
          </p:cNvPr>
          <p:cNvSpPr txBox="1"/>
          <p:nvPr/>
        </p:nvSpPr>
        <p:spPr>
          <a:xfrm>
            <a:off x="777925" y="7158448"/>
            <a:ext cx="155821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Many forms of pleiotropy exist:</a:t>
            </a:r>
          </a:p>
        </p:txBody>
      </p:sp>
      <p:sp>
        <p:nvSpPr>
          <p:cNvPr id="153" name="Title 1">
            <a:extLst>
              <a:ext uri="{FF2B5EF4-FFF2-40B4-BE49-F238E27FC236}">
                <a16:creationId xmlns:a16="http://schemas.microsoft.com/office/drawing/2014/main" id="{BF3C22B4-ECBA-CCA2-BEA1-8C1728DBF1FC}"/>
              </a:ext>
            </a:extLst>
          </p:cNvPr>
          <p:cNvSpPr txBox="1">
            <a:spLocks/>
          </p:cNvSpPr>
          <p:nvPr/>
        </p:nvSpPr>
        <p:spPr>
          <a:xfrm>
            <a:off x="26929483" y="20299209"/>
            <a:ext cx="6067225" cy="1736486"/>
          </a:xfrm>
          <a:prstGeom prst="rect">
            <a:avLst/>
          </a:prstGeom>
        </p:spPr>
        <p:txBody>
          <a:bodyPr>
            <a:noAutofit/>
          </a:bodyPr>
          <a:lstStyle>
            <a:lvl1pPr algn="l" defTabSz="3566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900" dirty="0">
                <a:solidFill>
                  <a:srgbClr val="FD9086"/>
                </a:solidFill>
              </a:rPr>
              <a:t>2-31% of intervals are involved with 2+ traits.</a:t>
            </a:r>
          </a:p>
        </p:txBody>
      </p:sp>
      <p:sp>
        <p:nvSpPr>
          <p:cNvPr id="154" name="Title 1">
            <a:extLst>
              <a:ext uri="{FF2B5EF4-FFF2-40B4-BE49-F238E27FC236}">
                <a16:creationId xmlns:a16="http://schemas.microsoft.com/office/drawing/2014/main" id="{15FA9DB6-328D-645F-9158-22A9AC63EB66}"/>
              </a:ext>
            </a:extLst>
          </p:cNvPr>
          <p:cNvSpPr txBox="1">
            <a:spLocks/>
          </p:cNvSpPr>
          <p:nvPr/>
        </p:nvSpPr>
        <p:spPr>
          <a:xfrm>
            <a:off x="26977724" y="23022002"/>
            <a:ext cx="6067225" cy="2135351"/>
          </a:xfrm>
          <a:prstGeom prst="rect">
            <a:avLst/>
          </a:prstGeom>
        </p:spPr>
        <p:txBody>
          <a:bodyPr>
            <a:noAutofit/>
          </a:bodyPr>
          <a:lstStyle>
            <a:lvl1pPr algn="l" defTabSz="35661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7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900" dirty="0">
                <a:solidFill>
                  <a:srgbClr val="819FE4"/>
                </a:solidFill>
              </a:rPr>
              <a:t>Much of this observed pleiotropy may be spurious.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8F50FE4-AB12-430C-EC73-58A62A2C94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8774087" y="35536814"/>
            <a:ext cx="3702713" cy="268745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9DE82B07-E163-E073-9F79-5A3FCC76BEF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62087" y="28444570"/>
            <a:ext cx="9141070" cy="714790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6DC5321-0A3F-6931-D814-67E326616465}"/>
              </a:ext>
            </a:extLst>
          </p:cNvPr>
          <p:cNvSpPr/>
          <p:nvPr/>
        </p:nvSpPr>
        <p:spPr>
          <a:xfrm>
            <a:off x="25756747" y="27793405"/>
            <a:ext cx="45719" cy="10793694"/>
          </a:xfrm>
          <a:prstGeom prst="rect">
            <a:avLst/>
          </a:prstGeom>
          <a:solidFill>
            <a:srgbClr val="C6B08A"/>
          </a:solidFill>
          <a:ln>
            <a:solidFill>
              <a:srgbClr val="C6B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02244DD-6B9E-4181-2ACA-6BD11D7E3FC9}"/>
              </a:ext>
            </a:extLst>
          </p:cNvPr>
          <p:cNvSpPr/>
          <p:nvPr/>
        </p:nvSpPr>
        <p:spPr>
          <a:xfrm>
            <a:off x="15512382" y="7505485"/>
            <a:ext cx="45719" cy="7626615"/>
          </a:xfrm>
          <a:prstGeom prst="rect">
            <a:avLst/>
          </a:prstGeom>
          <a:solidFill>
            <a:srgbClr val="C6B08A"/>
          </a:solidFill>
          <a:ln>
            <a:solidFill>
              <a:srgbClr val="C6B0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745516F-B4D5-8F4D-A9E7-795BAAB7503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639393" y="345294"/>
            <a:ext cx="3127018" cy="39003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2B58DF2-FE0F-344E-91F9-5FE3F82AE4BC}"/>
              </a:ext>
            </a:extLst>
          </p:cNvPr>
          <p:cNvSpPr txBox="1"/>
          <p:nvPr/>
        </p:nvSpPr>
        <p:spPr>
          <a:xfrm>
            <a:off x="27662944" y="8623426"/>
            <a:ext cx="682956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i="1" dirty="0"/>
              <a:t>Vegetative to generative transition 1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495E490-CD0E-EF45-BDCC-E3FB0F79CE37}"/>
              </a:ext>
            </a:extLst>
          </p:cNvPr>
          <p:cNvGrpSpPr/>
          <p:nvPr/>
        </p:nvGrpSpPr>
        <p:grpSpPr>
          <a:xfrm>
            <a:off x="27572128" y="9518965"/>
            <a:ext cx="7011195" cy="5159452"/>
            <a:chOff x="27621681" y="9518965"/>
            <a:chExt cx="7011195" cy="5159452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81D092F1-1AEF-E147-9B08-0F181C4E52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47164" y="9518965"/>
              <a:ext cx="3885712" cy="51594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E893ABEF-D46C-DE49-AAC9-5B24E563A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27621681" y="9903386"/>
              <a:ext cx="2895934" cy="439061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82F9467-55BB-D94C-9B20-A3C57988764D}"/>
              </a:ext>
            </a:extLst>
          </p:cNvPr>
          <p:cNvSpPr txBox="1"/>
          <p:nvPr/>
        </p:nvSpPr>
        <p:spPr>
          <a:xfrm>
            <a:off x="31786515" y="14685691"/>
            <a:ext cx="17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Salvi et al., 2007</a:t>
            </a:r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B60DD2CF-B07A-5048-90A4-B774ECED1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90"/>
          <a:stretch/>
        </p:blipFill>
        <p:spPr bwMode="auto">
          <a:xfrm>
            <a:off x="20321650" y="9755801"/>
            <a:ext cx="6124120" cy="46857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E3DF0E35-D1C5-2A41-B756-0246B1127DA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6527226" y="10318830"/>
            <a:ext cx="3528768" cy="355972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AF43298-B448-DC46-AB17-A50A79E82FF4}"/>
              </a:ext>
            </a:extLst>
          </p:cNvPr>
          <p:cNvSpPr/>
          <p:nvPr/>
        </p:nvSpPr>
        <p:spPr>
          <a:xfrm>
            <a:off x="20324141" y="9757692"/>
            <a:ext cx="536288" cy="501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FB7998-DC6D-4E4F-BAC4-F1FF3066985D}"/>
              </a:ext>
            </a:extLst>
          </p:cNvPr>
          <p:cNvSpPr txBox="1"/>
          <p:nvPr/>
        </p:nvSpPr>
        <p:spPr>
          <a:xfrm>
            <a:off x="22523698" y="14427732"/>
            <a:ext cx="172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Yang et al., 2019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5E3C87F-B2A4-B642-B00D-7C7D375FC34F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b="4114"/>
          <a:stretch/>
        </p:blipFill>
        <p:spPr>
          <a:xfrm>
            <a:off x="11755286" y="27606687"/>
            <a:ext cx="13259709" cy="9722604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EF7278CF-2482-544B-A4F2-97C59D6D19B1}"/>
              </a:ext>
            </a:extLst>
          </p:cNvPr>
          <p:cNvSpPr txBox="1"/>
          <p:nvPr/>
        </p:nvSpPr>
        <p:spPr>
          <a:xfrm>
            <a:off x="22479834" y="17301714"/>
            <a:ext cx="15275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824474"/>
                </a:solidFill>
              </a:rPr>
              <a:t>Less</a:t>
            </a:r>
          </a:p>
          <a:p>
            <a:pPr algn="ctr"/>
            <a:r>
              <a:rPr lang="en-US" sz="2500" dirty="0">
                <a:solidFill>
                  <a:srgbClr val="824474"/>
                </a:solidFill>
              </a:rPr>
              <a:t>Pleiotropy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1FB677A-7502-6943-9C87-5A82D04B9AEF}"/>
              </a:ext>
            </a:extLst>
          </p:cNvPr>
          <p:cNvSpPr txBox="1"/>
          <p:nvPr/>
        </p:nvSpPr>
        <p:spPr>
          <a:xfrm>
            <a:off x="24044460" y="17307064"/>
            <a:ext cx="15275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rgbClr val="FD9086"/>
                </a:solidFill>
              </a:rPr>
              <a:t>More</a:t>
            </a:r>
          </a:p>
          <a:p>
            <a:pPr algn="ctr"/>
            <a:r>
              <a:rPr lang="en-US" sz="2500" dirty="0">
                <a:solidFill>
                  <a:srgbClr val="FD9086"/>
                </a:solidFill>
              </a:rPr>
              <a:t>Pleiotropy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D04E813-C6A8-0243-BF99-6205E095687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466878" y="16941115"/>
            <a:ext cx="12670660" cy="88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04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1581</TotalTime>
  <Words>334</Words>
  <Application>Microsoft Macintosh PowerPoint</Application>
  <PresentationFormat>Custom</PresentationFormat>
  <Paragraphs>42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system-ui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Merritt Bryer Khaipho-Burch</dc:creator>
  <cp:lastModifiedBy>Microsoft Office User</cp:lastModifiedBy>
  <cp:revision>54</cp:revision>
  <cp:lastPrinted>2022-06-01T18:12:28Z</cp:lastPrinted>
  <dcterms:created xsi:type="dcterms:W3CDTF">2022-05-12T22:28:21Z</dcterms:created>
  <dcterms:modified xsi:type="dcterms:W3CDTF">2022-06-01T18:20:12Z</dcterms:modified>
</cp:coreProperties>
</file>